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2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A61F8-BCCB-433D-A4B9-22F22A6A8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C4A8A-6353-4315-A3E8-DC9953AD6E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C0BE4-CD07-4FAD-9DF6-779BFE6F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FC5BB-7EFF-4927-90AD-77CD8445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3A29A-B51D-42EA-83D8-47019E302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2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F7330-5500-4536-8470-61D748AF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49B942-D69D-4B55-9246-E68549A33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82A4D-FC98-421F-9432-971FA2C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12C0E-3453-43DB-91B3-A1FA90AFE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1875E-AC85-4AF6-9D53-72E686D2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91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8503C7-171C-45EB-B406-90EB8DA853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8E559-1716-4A69-9C09-087DB6C46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86CC5-55B2-4A11-A2ED-1D7595CCE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675E2-E716-4CB6-8B61-6A406113E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3443B-8E40-47AA-AD27-E4FD9EF62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94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90833-A213-4265-8C4A-F9AB724AD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54B88-68FF-48C8-91C9-B022C501B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D3BA3-98E5-41CB-9AFB-151CBD88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2F5CC-94F4-4C54-9994-9A04ABC41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291F2-7A7F-4D2B-8B1C-644F535A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7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C0466-0617-4314-866D-7D1E2DF3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FDC26-5F8B-40B0-A505-90A6F188F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F2C79-DAF6-4086-ADE1-F3EB840B8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9ADC3-E814-4123-B582-43EEB8317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0A14E-2F60-40E0-865E-28287D7E3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7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88BF-A095-4A00-8D13-2EB60AD9B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BBA76-8924-4DA6-9F61-D4637A4D5E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D800AF-BAF6-42FE-AADF-321030D6E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9D8DB0-7847-4E1F-B27D-19025AFF1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AC480-4633-4316-8188-2FDA610C0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66AB7-6646-4E68-8272-4CB84DD5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4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5561-DF44-45C5-A5F1-DB1AC899C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995080-5EBF-4969-B56F-2042211C8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0D4CD6-4D3E-429B-9FC9-1D0E1DA9D8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9B3E8A-381F-4A91-9D8E-0BD511A690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D825F0-7810-4D98-82AA-43C82CD3EA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FB166-0807-4CE5-9B2E-6CF9E94E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FAEEC4-6346-4164-8883-8AF7C5283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F953D2-8BF5-47CA-BB1D-562889287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4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1612-4286-4D2C-BCF9-E22F3737D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6A0FA4-EBEC-4C7C-997D-90E2872C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E124B-C41E-4C3D-A760-719F3232D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778AA-97A8-47C9-AC25-670A535F1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3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945F2-E2A3-464E-BB33-9C58BC227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14E1C2-FC4C-4F69-9FBC-B3F7F474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018BA-75E7-423F-8C63-4658910F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8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CC625-0F32-4F3A-96F3-E86C383B5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EAF7-F9CD-41AE-8807-D7C751261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7E1D2-EB86-411E-9F2E-DAA43A19A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C89F0-1005-4EFE-8911-7F81BC04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B8C39-A19F-4A46-AD63-5E5CD4704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54DD7-F2B2-480B-9CDE-8222A9EBF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F54D3-EBBE-4572-A2FA-8E3B443C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AB616-EB20-43E6-A931-D8BAD19C2E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5B36BE-82B5-4D08-9040-96F40CDC2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20D37-E0A7-4F90-BE62-ED41CF133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EDC89-01BB-4373-A129-82D2A800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4E7F7-B5ED-44BB-88E0-5A6EA1317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51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8F2B45-A4E0-42F9-AAB2-FF65200E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ECD6-14ED-4AF2-A83A-8F2A1FBFF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AABA4-35B1-43D0-A06B-5D10236DC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AF603-5055-4745-8542-6FE447F00AD0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2376F-81BA-4084-849E-A4F48FFD3F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9EF34-3924-4551-B5A3-9452B3F4F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6B95E-11F6-4F97-ACF8-43DF5211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5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wl.ca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meo.com/232980906" TargetMode="External"/><Relationship Id="rId4" Type="http://schemas.openxmlformats.org/officeDocument/2006/relationships/hyperlink" Target="https://vimeo.com/26901177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icsbowl.ca/organiz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fillion@sfu.c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3F564F-A352-4E0C-B446-6137A3EA8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404"/>
            <a:ext cx="12191999" cy="691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7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44A5C8-0968-46B7-93BC-70C2D7A9A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66" y="1557076"/>
            <a:ext cx="10155067" cy="37438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1E18FB-1E51-47CC-8C15-F4ADB7BC3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72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For information, see:</a:t>
            </a:r>
            <a:br>
              <a:rPr lang="en-US" dirty="0">
                <a:hlinkClick r:id="rId3"/>
              </a:rPr>
            </a:br>
            <a:r>
              <a:rPr lang="en-US" dirty="0">
                <a:hlinkClick r:id="rId3"/>
              </a:rPr>
              <a:t>www.ethicsbowl.ca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C44E8-906C-4916-8F19-4B87518B9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34876"/>
            <a:ext cx="10515600" cy="5604670"/>
          </a:xfrm>
        </p:spPr>
        <p:txBody>
          <a:bodyPr>
            <a:normAutofit fontScale="70000" lnSpcReduction="20000"/>
          </a:bodyPr>
          <a:lstStyle/>
          <a:p>
            <a:pPr algn="ctr"/>
            <a:endParaRPr lang="en-CA" dirty="0"/>
          </a:p>
          <a:p>
            <a:endParaRPr lang="en-CA" dirty="0"/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endParaRPr lang="en-CA" dirty="0">
              <a:hlinkClick r:id="rId4"/>
            </a:endParaRPr>
          </a:p>
          <a:p>
            <a:pPr marL="0" indent="0">
              <a:buNone/>
            </a:pPr>
            <a:endParaRPr lang="en-CA" dirty="0">
              <a:hlinkClick r:id="rId4"/>
            </a:endParaRPr>
          </a:p>
          <a:p>
            <a:pPr marL="0" indent="0">
              <a:buNone/>
            </a:pPr>
            <a:endParaRPr lang="en-CA" dirty="0">
              <a:hlinkClick r:id="rId4"/>
            </a:endParaRPr>
          </a:p>
          <a:p>
            <a:pPr marL="0" indent="0">
              <a:buNone/>
            </a:pPr>
            <a:endParaRPr lang="en-CA" dirty="0">
              <a:hlinkClick r:id="rId4"/>
            </a:endParaRPr>
          </a:p>
          <a:p>
            <a:pPr marL="0" indent="0" algn="ctr">
              <a:buNone/>
            </a:pPr>
            <a:r>
              <a:rPr lang="en-CA" dirty="0"/>
              <a:t>Two videos produced by UNC Chapel Hill about the US version:</a:t>
            </a:r>
            <a:endParaRPr lang="en-CA" dirty="0">
              <a:hlinkClick r:id="rId4"/>
            </a:endParaRPr>
          </a:p>
          <a:p>
            <a:pPr marL="0" indent="0" algn="ctr">
              <a:buNone/>
            </a:pPr>
            <a:r>
              <a:rPr lang="en-CA" dirty="0">
                <a:hlinkClick r:id="rId4"/>
              </a:rPr>
              <a:t>National High School Ethics Bowl 2018</a:t>
            </a:r>
            <a:endParaRPr lang="en-CA" dirty="0"/>
          </a:p>
          <a:p>
            <a:pPr marL="0" indent="0" algn="ctr">
              <a:buNone/>
            </a:pPr>
            <a:r>
              <a:rPr lang="en-US" dirty="0">
                <a:hlinkClick r:id="rId5"/>
              </a:rPr>
              <a:t>National High School Ethics Bowl 2017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1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2A1FF-016F-49E8-894A-937DA442E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8795"/>
            <a:ext cx="10515600" cy="1325563"/>
          </a:xfrm>
        </p:spPr>
        <p:txBody>
          <a:bodyPr/>
          <a:lstStyle/>
          <a:p>
            <a:r>
              <a:rPr lang="en-US" dirty="0"/>
              <a:t>Why an ethics bowl in BC?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7F38D-947B-447D-BC62-45F84520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7763" y="2008005"/>
            <a:ext cx="65694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/>
              <a:t>✓</a:t>
            </a:r>
          </a:p>
          <a:p>
            <a:pPr marL="0" indent="0">
              <a:buNone/>
            </a:pPr>
            <a:r>
              <a:rPr lang="en-US" sz="4400" dirty="0"/>
              <a:t>✓</a:t>
            </a:r>
          </a:p>
          <a:p>
            <a:pPr marL="0" indent="0">
              <a:buNone/>
            </a:pPr>
            <a:r>
              <a:rPr lang="en-US" sz="4400" dirty="0"/>
              <a:t>✓</a:t>
            </a:r>
          </a:p>
          <a:p>
            <a:pPr marL="0" indent="0">
              <a:buNone/>
            </a:pPr>
            <a:r>
              <a:rPr lang="en-US" sz="4400" dirty="0"/>
              <a:t>✓</a:t>
            </a:r>
          </a:p>
          <a:p>
            <a:pPr marL="0" indent="0">
              <a:buNone/>
            </a:pPr>
            <a:r>
              <a:rPr lang="en-US" sz="4400" dirty="0"/>
              <a:t>✓</a:t>
            </a:r>
          </a:p>
          <a:p>
            <a:pPr marL="0" indent="0">
              <a:buNone/>
            </a:pPr>
            <a:r>
              <a:rPr lang="en-US" sz="4400" dirty="0"/>
              <a:t>✓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0F89CB-F410-4DA5-B584-F6E68E596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99" y="525490"/>
            <a:ext cx="2324100" cy="215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0CFBCB-D5E8-4974-B8E8-E6D78E79B6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24" y="1524729"/>
            <a:ext cx="3793771" cy="49531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D98077-AAF3-46C6-9F9C-8099B81E2D1C}"/>
              </a:ext>
            </a:extLst>
          </p:cNvPr>
          <p:cNvSpPr txBox="1"/>
          <p:nvPr/>
        </p:nvSpPr>
        <p:spPr>
          <a:xfrm>
            <a:off x="622246" y="1255659"/>
            <a:ext cx="5001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BC’s new curriculum revolves around: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AD4D4F-5599-4865-ADEB-645FD8A3A1B3}"/>
              </a:ext>
            </a:extLst>
          </p:cNvPr>
          <p:cNvSpPr txBox="1"/>
          <p:nvPr/>
        </p:nvSpPr>
        <p:spPr>
          <a:xfrm>
            <a:off x="4513995" y="1281825"/>
            <a:ext cx="2873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which core competency is</a:t>
            </a:r>
          </a:p>
          <a:p>
            <a:r>
              <a:rPr lang="en-US" dirty="0"/>
              <a:t>the Ethics Bowl relevant?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59110C-3531-4203-9D25-66930903EEBF}"/>
              </a:ext>
            </a:extLst>
          </p:cNvPr>
          <p:cNvSpPr txBox="1"/>
          <p:nvPr/>
        </p:nvSpPr>
        <p:spPr>
          <a:xfrm>
            <a:off x="6178976" y="3601794"/>
            <a:ext cx="5799986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SFU </a:t>
            </a:r>
            <a:r>
              <a:rPr lang="en-US" dirty="0"/>
              <a:t>is BC’s </a:t>
            </a:r>
            <a:r>
              <a:rPr lang="en-US" dirty="0">
                <a:solidFill>
                  <a:srgbClr val="C00000"/>
                </a:solidFill>
              </a:rPr>
              <a:t>engaged university</a:t>
            </a:r>
            <a:r>
              <a:rPr lang="en-US" dirty="0"/>
              <a:t>.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As others in the K-12 system</a:t>
            </a:r>
          </a:p>
          <a:p>
            <a:r>
              <a:rPr lang="en-US" dirty="0"/>
              <a:t>do, the </a:t>
            </a:r>
            <a:r>
              <a:rPr lang="en-US" b="1" dirty="0">
                <a:solidFill>
                  <a:srgbClr val="C00000"/>
                </a:solidFill>
              </a:rPr>
              <a:t>Philosophy</a:t>
            </a:r>
            <a:r>
              <a:rPr lang="en-US" dirty="0"/>
              <a:t> department is proud to “</a:t>
            </a:r>
            <a:r>
              <a:rPr lang="en-CA" dirty="0"/>
              <a:t>develop the</a:t>
            </a:r>
          </a:p>
          <a:p>
            <a:r>
              <a:rPr lang="en-CA" dirty="0"/>
              <a:t>ability of students to analyze critically, reason and think</a:t>
            </a:r>
          </a:p>
          <a:p>
            <a:r>
              <a:rPr lang="en-CA" dirty="0"/>
              <a:t>independently, and acquire basic learning skills and bodies</a:t>
            </a:r>
          </a:p>
          <a:p>
            <a:r>
              <a:rPr lang="en-CA" dirty="0"/>
              <a:t>of knowledge; to develop in students a lifelong appreciation</a:t>
            </a:r>
          </a:p>
          <a:p>
            <a:r>
              <a:rPr lang="en-CA" dirty="0"/>
              <a:t>of learning, a curiosity about the world around them and a</a:t>
            </a:r>
          </a:p>
          <a:p>
            <a:r>
              <a:rPr lang="en-CA" dirty="0"/>
              <a:t>capacity for creative thought and expression,” as stated in</a:t>
            </a:r>
            <a:br>
              <a:rPr lang="en-CA" dirty="0"/>
            </a:br>
            <a:r>
              <a:rPr lang="en-CA" dirty="0"/>
              <a:t>BC’s mandate for  the school system.</a:t>
            </a:r>
          </a:p>
          <a:p>
            <a:endParaRPr lang="en-CA" sz="800" dirty="0"/>
          </a:p>
          <a:p>
            <a:r>
              <a:rPr lang="en-CA" b="1" dirty="0">
                <a:solidFill>
                  <a:srgbClr val="C00000"/>
                </a:solidFill>
              </a:rPr>
              <a:t>The Ethics Bowl is </a:t>
            </a:r>
            <a:r>
              <a:rPr lang="en-CA" b="1" u="sng" dirty="0">
                <a:solidFill>
                  <a:srgbClr val="C00000"/>
                </a:solidFill>
              </a:rPr>
              <a:t>our way to do our part</a:t>
            </a:r>
            <a:r>
              <a:rPr lang="en-CA" b="1" dirty="0">
                <a:solidFill>
                  <a:srgbClr val="C00000"/>
                </a:solidFill>
              </a:rPr>
              <a:t>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9557E-20FB-45D1-9D11-678C3A249D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525" y="2837657"/>
            <a:ext cx="4532376" cy="6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38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1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1DB2-66CE-4948-9F53-633500A80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39" y="-87636"/>
            <a:ext cx="10515600" cy="1325563"/>
          </a:xfrm>
        </p:spPr>
        <p:txBody>
          <a:bodyPr/>
          <a:lstStyle/>
          <a:p>
            <a:r>
              <a:rPr lang="en-US" dirty="0"/>
              <a:t>How to get a team started?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A2201D-4015-4A2A-8D0A-20EE3021F0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98" y="1027906"/>
            <a:ext cx="9875902" cy="561712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F58763-945B-431D-9DBD-F2942971D17C}"/>
              </a:ext>
            </a:extLst>
          </p:cNvPr>
          <p:cNvSpPr txBox="1"/>
          <p:nvPr/>
        </p:nvSpPr>
        <p:spPr>
          <a:xfrm>
            <a:off x="1571347" y="1090996"/>
            <a:ext cx="4181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Check out the Ethics Bowl website:</a:t>
            </a:r>
          </a:p>
          <a:p>
            <a:r>
              <a:rPr lang="en-US" dirty="0">
                <a:hlinkClick r:id="rId3"/>
              </a:rPr>
              <a:t>ethicsbowl.ca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C64F5-7A26-4B06-9A7C-0C9298DC7030}"/>
              </a:ext>
            </a:extLst>
          </p:cNvPr>
          <p:cNvSpPr txBox="1"/>
          <p:nvPr/>
        </p:nvSpPr>
        <p:spPr>
          <a:xfrm>
            <a:off x="6439272" y="1575704"/>
            <a:ext cx="4099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2. Signal your intent to organize a team to</a:t>
            </a:r>
            <a:br>
              <a:rPr lang="en-US" dirty="0"/>
            </a:br>
            <a:r>
              <a:rPr lang="en-US" dirty="0"/>
              <a:t>Nic Fillion at </a:t>
            </a:r>
            <a:r>
              <a:rPr lang="en-US" dirty="0">
                <a:hlinkClick r:id="rId4"/>
              </a:rPr>
              <a:t>nfillion@sfu.ca</a:t>
            </a:r>
            <a:r>
              <a:rPr lang="en-US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6D7C6-ABAC-4954-86F7-C38B0F3A6885}"/>
              </a:ext>
            </a:extLst>
          </p:cNvPr>
          <p:cNvSpPr txBox="1"/>
          <p:nvPr/>
        </p:nvSpPr>
        <p:spPr>
          <a:xfrm>
            <a:off x="9159330" y="2769833"/>
            <a:ext cx="21475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3. A meeting</a:t>
            </a:r>
          </a:p>
          <a:p>
            <a:pPr algn="r"/>
            <a:r>
              <a:rPr lang="en-US" dirty="0"/>
              <a:t> (online or in person)</a:t>
            </a:r>
          </a:p>
          <a:p>
            <a:pPr algn="r"/>
            <a:r>
              <a:rPr lang="en-US" dirty="0"/>
              <a:t>with local organizers</a:t>
            </a:r>
          </a:p>
          <a:p>
            <a:pPr algn="r"/>
            <a:r>
              <a:rPr lang="en-US" dirty="0"/>
              <a:t>will take place in</a:t>
            </a:r>
          </a:p>
          <a:p>
            <a:pPr algn="r"/>
            <a:r>
              <a:rPr lang="en-US"/>
              <a:t>Fall 2019.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F2FA15-5C3A-470F-93FF-621C1DF1F01E}"/>
              </a:ext>
            </a:extLst>
          </p:cNvPr>
          <p:cNvSpPr txBox="1"/>
          <p:nvPr/>
        </p:nvSpPr>
        <p:spPr>
          <a:xfrm>
            <a:off x="2657380" y="3221683"/>
            <a:ext cx="459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Teams are assembled. Cases are distributed,</a:t>
            </a:r>
            <a:br>
              <a:rPr lang="en-US" dirty="0"/>
            </a:br>
            <a:r>
              <a:rPr lang="en-US" dirty="0"/>
              <a:t>and team preparation in on the way!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4AE2F8-69C3-4319-9530-DAB0AA20F26B}"/>
              </a:ext>
            </a:extLst>
          </p:cNvPr>
          <p:cNvSpPr txBox="1"/>
          <p:nvPr/>
        </p:nvSpPr>
        <p:spPr>
          <a:xfrm>
            <a:off x="7017993" y="5367218"/>
            <a:ext cx="4282674" cy="646331"/>
          </a:xfrm>
          <a:prstGeom prst="rect">
            <a:avLst/>
          </a:prstGeom>
          <a:solidFill>
            <a:srgbClr val="C00000">
              <a:alpha val="44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6. Regional championship at SFU.</a:t>
            </a:r>
            <a:br>
              <a:rPr lang="en-US" dirty="0"/>
            </a:br>
            <a:r>
              <a:rPr lang="en-US" dirty="0"/>
              <a:t>Finalists go to the National in Winnipeg.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61F09-1D46-49AE-8E45-CE41F9D17D88}"/>
              </a:ext>
            </a:extLst>
          </p:cNvPr>
          <p:cNvSpPr txBox="1"/>
          <p:nvPr/>
        </p:nvSpPr>
        <p:spPr>
          <a:xfrm>
            <a:off x="2180837" y="4081967"/>
            <a:ext cx="5903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Local events to allow</a:t>
            </a:r>
          </a:p>
          <a:p>
            <a:r>
              <a:rPr lang="en-US" dirty="0"/>
              <a:t>participants to hone their skills</a:t>
            </a:r>
          </a:p>
          <a:p>
            <a:r>
              <a:rPr lang="en-US" dirty="0"/>
              <a:t>will be organized at the</a:t>
            </a:r>
          </a:p>
          <a:p>
            <a:r>
              <a:rPr lang="en-US" dirty="0"/>
              <a:t>various SFU campuses.</a:t>
            </a:r>
          </a:p>
        </p:txBody>
      </p:sp>
    </p:spTree>
    <p:extLst>
      <p:ext uri="{BB962C8B-B14F-4D97-AF65-F5344CB8AC3E}">
        <p14:creationId xmlns:p14="http://schemas.microsoft.com/office/powerpoint/2010/main" val="3259373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D69D47-5E9E-4A4E-B847-B5686FA33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29"/>
          <a:stretch/>
        </p:blipFill>
        <p:spPr>
          <a:xfrm>
            <a:off x="-1" y="10"/>
            <a:ext cx="12192001" cy="466692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7" y="4388303"/>
            <a:ext cx="824089" cy="70298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F70191-EFB5-4384-93BA-44A1AE6C1C81}"/>
              </a:ext>
            </a:extLst>
          </p:cNvPr>
          <p:cNvSpPr txBox="1"/>
          <p:nvPr/>
        </p:nvSpPr>
        <p:spPr>
          <a:xfrm>
            <a:off x="891583" y="4894049"/>
            <a:ext cx="10408831" cy="1509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</a:rPr>
              <a:t>Congratulations to the 2019 winners, </a:t>
            </a:r>
            <a:r>
              <a:rPr lang="en-US" b="1" dirty="0">
                <a:solidFill>
                  <a:srgbClr val="C00000"/>
                </a:solidFill>
              </a:rPr>
              <a:t>Sands Secondary </a:t>
            </a:r>
            <a:r>
              <a:rPr lang="en-US" dirty="0">
                <a:solidFill>
                  <a:srgbClr val="000000"/>
                </a:solidFill>
              </a:rPr>
              <a:t>(led by Mr. Jamieson),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and to the finalists, </a:t>
            </a:r>
            <a:r>
              <a:rPr lang="en-US" b="1" dirty="0">
                <a:solidFill>
                  <a:srgbClr val="C00000"/>
                </a:solidFill>
              </a:rPr>
              <a:t>Ideal Mini School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(led by Mr. Bodnar).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</a:rPr>
              <a:t>Here, we see the two teams gathered in Winnipeg on the eve of the National. </a:t>
            </a:r>
            <a:r>
              <a:rPr lang="en-US" b="1" u="sng" dirty="0">
                <a:solidFill>
                  <a:srgbClr val="00B050"/>
                </a:solidFill>
              </a:rPr>
              <a:t>This year, this could be you!</a:t>
            </a:r>
          </a:p>
        </p:txBody>
      </p:sp>
    </p:spTree>
    <p:extLst>
      <p:ext uri="{BB962C8B-B14F-4D97-AF65-F5344CB8AC3E}">
        <p14:creationId xmlns:p14="http://schemas.microsoft.com/office/powerpoint/2010/main" val="2601174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234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For information, see: www.ethicsbowl.ca</vt:lpstr>
      <vt:lpstr>Why an ethics bowl in BC?</vt:lpstr>
      <vt:lpstr>How to get a team started?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Fillion</dc:creator>
  <cp:lastModifiedBy>Nicolas Fillion</cp:lastModifiedBy>
  <cp:revision>2</cp:revision>
  <dcterms:created xsi:type="dcterms:W3CDTF">2019-09-01T04:33:59Z</dcterms:created>
  <dcterms:modified xsi:type="dcterms:W3CDTF">2019-09-10T09:21:00Z</dcterms:modified>
</cp:coreProperties>
</file>